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75325" autoAdjust="0"/>
  </p:normalViewPr>
  <p:slideViewPr>
    <p:cSldViewPr snapToGrid="0">
      <p:cViewPr varScale="1">
        <p:scale>
          <a:sx n="82" d="100"/>
          <a:sy n="82" d="100"/>
        </p:scale>
        <p:origin x="8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D5F13-0CCB-4CD1-991E-CB9332AA60D2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F23AB-C09A-4FE7-B649-05353E7E1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4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3.1: The Node orchestrates formation of mesoderm and endoderm by morphogen signaling.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53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3.10: The angioblast gives rise to hematopoietic stem cells and endothelial precursors.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97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3.11: Cross talk between endothelial cells and mural cells stabilizes blood vessels.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78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3.12: The subsequent stages in differentiation of NCC into non-myelinating and myelinating Schwann cells.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5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3.13: Overview of the origin of cell sources contributing to skin development.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35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3.14: The subsequent steps in human skin development from 5 weeks of gestation to postnatal skin.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62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3.15: A petri dish showing experimental set up for culturing skin cells on top a square piece of de-epidermized dermis under submerged (left) or at the air-liquid interface (right) conditions mimicking the environmental change which occurs around birth.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91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3.16: The development of fetal skin can be mimicked in vitro by co-culture of keratinocytes with lethally irradiated fibroblasts embedded in the dermis, medium additives and air exposure.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3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3.17: KGF (FGF7) can replace lethally irradiated fibroblasts stimulating keratinocyte proliferation.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25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3.18: The role of WNT signaling and the transcription factors RUNX2 and SOX9 in differentiation of bone forming osteoblasts and cartilage forming chondrocytes.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36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3.19: The subsequent stages in endochondral ossification in which long bones are pre shaped in a cartilaginous mold.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0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3.2: Reciprocal gradients of growth factors and growth factor antagonists are involved in morphogen signaling.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1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3.20: The multistep differentiation of Mesenchymal Stem Cells into osteoblasts and frequently used markers to distinguish the subsequent stages in differentiation.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73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3.21: Osteoclasts are derived from hematopoietic stem cells in a multistep differentiation process critically depending on the interaction with osteoblasts.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98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3.22: Culturing cell pellets of Mesenchymal Stem Cells in the presence of TGF</a:t>
            </a: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β</a:t>
            </a: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under low oxygen conditions stimulates the deposition of a glycosaminoglycan rich extracellular matrix which is stained blue.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45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3.3: Morphogens can be used to mimic specification of pluripotent stem cells in ectoderm, mesoderm and endoderm in vitro.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2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3.4: Migratory Neural Crest cells arise at the neural plate border.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0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3.5: Derivation of Neural Crest cells and their further specification from pluripotent stem cells in vitro.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24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3.6: Cells become migratory due to an epithelial to mesenchyme transition.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5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3.7: The subsequent steps for differentiation of pluripotent stem cells into beating cardiomyocytes.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1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3.8: Overview of the origin of cell sources contributing to heart and blood vessel development.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43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3.9: Timetable of the sequential steps in the formation of the human heart during embryogenesis.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F23AB-C09A-4FE7-B649-05353E7E1F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0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34395-547B-486A-9052-B82041263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7DF559E-6D3E-4064-A82F-6C34743BC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E3CD548-F51B-4C6C-928D-26EF86CC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FA32EB7-2D45-4FC5-946C-2E18F26A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CC3DB0C-0F5D-4A4B-AE0B-E6FADA81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D2CB8-E0D5-4B87-9B66-AAD90878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7090000-12AD-4ABD-9399-EB86AA85D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CF6585-26CE-42A1-8C62-59B51828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BCCA8F-6C00-4F25-B2B1-DBBC3BC0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BC584A-46AA-4A57-9D53-F134350C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996108E-B05A-4981-926B-274D0ABB9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C6F6060-A128-44BF-A5A2-CAC45FE1D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490526-02C6-4044-B891-A3A53194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A68EA2C-EDA8-401B-89CD-0BA0D441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22C17C-4FD9-4404-90B2-4852D411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77845-4962-4F45-A07E-94B79856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058EFA-74B9-45F9-9393-003E100D1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707F9C5-F644-4C94-831F-1C36A7AD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0C2DAD4-A8C7-4B68-9A39-18EAEC7A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7FB3454-4277-4015-9995-04F5F593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5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2DBA5-9E11-490A-B5CD-FA59CBE4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59C45F-A43C-40C5-A651-9E524A762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8B20B3-81D9-490D-BE07-102AEB1A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78A70D1-0180-46D8-BDAD-E689E209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412C8E4-E30D-4C7C-9B23-31552C23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1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E4F62-EEA1-406D-8E97-462A15D9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3FC64B-2B08-4481-AE24-F0CFB1DF9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568CBBE-4570-4ABD-B04E-25E8E6874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82BF2EE-8927-4050-9199-31EA58E81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95C0BD7-AF97-480F-A0A0-BF8118D2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98CCF4C-2CE5-4472-9B6A-438F5F20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2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CD0150-269F-40CC-B086-DD2EBCD30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3B18A8-FCB3-4B40-B431-A35CCF3A8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418C8F0-E13B-45C0-8620-1E9A4E201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97A5EA-AE60-4C31-A726-052D36803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829FAD1-CB42-4D07-973A-D197D21376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D739198-5C09-42A4-ABF3-908B088C6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BA81A87-BCA9-4AD6-AAF4-B5263C5F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337B04A-FCE7-43A1-B342-FBC200C4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3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E5B9D-0C8D-47FA-A6D1-E99B52AF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4C8F562-1FEB-4630-B297-6539139A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5039BB2-7AD3-418B-9DCC-020537D5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651D3A7-1882-4ACE-A1B5-9D36D1AA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67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120F45E-63AC-4D34-A3F3-33E90A05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37F1CA3-C228-482C-8210-02BBF787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55837E-0661-4046-BF51-80168893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1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B878F-9423-4A4A-9D3C-CF2EA890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41070D-4385-4300-AB18-11BC995F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C3772DF-EB01-4EC7-98B8-E738F666E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C9708D2-497E-4FD5-8811-17A37D94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09BC3D4-B648-4CB5-A6ED-7F9A2CF4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E1CB8A1-BB2E-4E4A-B5FD-006165CC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3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0C7AF-3B09-4F1A-AB86-ED74F042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F98621C-AE97-4AFD-8427-652A7C5BF9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85597A9-48FD-4403-A23F-9CD532FE2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A901E54-CE53-4EB0-BBBD-9A6E2D90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31B33BF-BC48-4245-9575-65B1A0785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54BE3C0-7DE1-435F-9853-2D956CDFF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3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A458C6E-B3DC-46D6-8658-60FF3467A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FA0D4A4-16EF-43F2-90EB-C18B4DAC2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CF210F-1707-4DA4-81C1-5F753EC61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75DC-9872-45C9-AE73-121FE4792444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8605B5-4237-4EBE-99FA-D7F7C2096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4538F0-2A75-4578-B624-261417202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91B32-25C1-411A-9BAD-A1EB99312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EA1CA-2653-4A5D-AA12-3A588447F38E}"/>
              </a:ext>
            </a:extLst>
          </p:cNvPr>
          <p:cNvSpPr txBox="1">
            <a:spLocks/>
          </p:cNvSpPr>
          <p:nvPr/>
        </p:nvSpPr>
        <p:spPr>
          <a:xfrm>
            <a:off x="1126067" y="2241285"/>
            <a:ext cx="10312400" cy="17476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orbel" panose="020B0503020204020204" pitchFamily="34" charset="0"/>
              </a:rPr>
              <a:t>Chapter 3 – Tissue Formation during Embryogenesis</a:t>
            </a:r>
          </a:p>
        </p:txBody>
      </p:sp>
    </p:spTree>
    <p:extLst>
      <p:ext uri="{BB962C8B-B14F-4D97-AF65-F5344CB8AC3E}">
        <p14:creationId xmlns:p14="http://schemas.microsoft.com/office/powerpoint/2010/main" val="269492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EA2C26B8-8717-4FF0-9B91-A27748ED1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84" y="994051"/>
            <a:ext cx="9383857" cy="4869898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0320389-4DE0-487A-8E1C-08E8C418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70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7298F09-A65C-44D5-99F8-D80964DFA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565150"/>
            <a:ext cx="4445000" cy="57277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63A9522-11EB-44FE-B288-EF37F70F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1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BEB147-A78C-4CAD-9C47-0FD2D16B1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406" y="1705706"/>
            <a:ext cx="9365188" cy="3147647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06BAC6C-9DDD-46CA-9450-05177B75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943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4E8639-32AE-4D05-9C9C-178AF4E32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87" y="1268895"/>
            <a:ext cx="9365826" cy="4320209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3B1E3A9-4D31-4EE2-A3B8-9F8C9377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029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FB62DC9-6A76-41E1-BCAE-980B4F96E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98" y="104754"/>
            <a:ext cx="7024204" cy="6648491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BC3AF27-6094-4985-BC22-26625D0A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3972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7C642C-3BFE-48CD-BA64-0760A7485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04" y="1814581"/>
            <a:ext cx="9883191" cy="3228837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F027957-D5DE-4D69-9FC3-BA11254B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8159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10B46E57-F4E1-4FBD-9A5C-B8886317D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6" y="1415774"/>
            <a:ext cx="7369167" cy="4026452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BFF5F74-24EE-4128-80D3-9C0ADF5E8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1719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28081BA4-2C57-44B4-8E31-39CBC736A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453" y="190500"/>
            <a:ext cx="5699093" cy="6211069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B10C4C8-FB61-4866-ABC5-C73C615E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685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tof&#10;&#10;Automatisch gegenereerde beschrijving">
            <a:extLst>
              <a:ext uri="{FF2B5EF4-FFF2-40B4-BE49-F238E27FC236}">
                <a16:creationId xmlns:a16="http://schemas.microsoft.com/office/drawing/2014/main" id="{54CC4856-81F4-42FA-8CE9-A7B21D0B1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4" y="1943168"/>
            <a:ext cx="11104636" cy="2971663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B8C8378-4D51-4BD1-A89E-C8C7E55B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884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B4B46A6-FCDF-4BCB-91DF-27A70E79A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79" y="1145899"/>
            <a:ext cx="9470641" cy="4566202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E730606-83F7-4792-BD5D-C0DCABB0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66110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8EF89E4-3860-4E58-8AB9-010E936ED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24" y="599277"/>
            <a:ext cx="5867952" cy="5659446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D76ECAA-0649-47D3-9230-9E1C6654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656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2B9ABFB6-61DB-4C48-8497-434D51428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" y="0"/>
            <a:ext cx="11478019" cy="6127934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B015F0A-8D81-4DBC-B822-5FEF1C15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0664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EC11CC4-62BB-4F2E-B8F5-4EA2965E5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673100"/>
            <a:ext cx="11328400" cy="55118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C981F39-06EA-43D0-9B0C-5E3016CF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7802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9BDEFB3-105D-4787-A8E9-EC4D9A93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49" y="67205"/>
            <a:ext cx="7808301" cy="623517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70BFDB4-F06F-4493-9903-3F40E838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4645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AFA9960E-A31F-4136-B19D-B459ED67A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14" y="1460364"/>
            <a:ext cx="6266779" cy="3764273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0AB79D0-BB1A-4FDD-89D0-760BA0D2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5581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3559E14-4398-43F9-998A-FB2F2D6EC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88" y="1034519"/>
            <a:ext cx="7683224" cy="4788961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9861D29-5EE4-4537-8E12-31B784A5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5608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DF3672-2AE8-44D2-9A02-5D32BF1EE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89" y="1343525"/>
            <a:ext cx="8393821" cy="417095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5FE9EBB-D040-4DD6-8D47-54E2BA51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474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78ABB97-6169-431F-9A98-C1B45F0F3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609600"/>
            <a:ext cx="5727700" cy="56388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BDED3EA-9D65-4D0C-893C-4A0320A5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800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63D0346-8602-4787-A8F5-2FEB1924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450850"/>
            <a:ext cx="7112000" cy="59563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5695528-52DA-41F7-B025-AACB0A26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380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AEDF6A8-AC9C-428D-876D-28C72CCBB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2" y="1109869"/>
            <a:ext cx="9657275" cy="4638261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AF3FFBC-8B6D-48B8-A2CB-B30EC9C5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846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97DC6F4-9F7C-413A-BF53-E97D56394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38" y="0"/>
            <a:ext cx="2505124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F2531AB-D313-41EC-9825-F01FB5DF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935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426D902-414D-481C-9C5D-4CAF152EC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3"/>
            <a:ext cx="11672047" cy="639718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C5CC29C-95E3-4B57-893B-4B65DE49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88156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969</Words>
  <Application>Microsoft Office PowerPoint</Application>
  <PresentationFormat>Widescreen</PresentationFormat>
  <Paragraphs>67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Bouwens, Anne</dc:creator>
  <cp:lastModifiedBy>Uquillas Paredes, Jorge</cp:lastModifiedBy>
  <cp:revision>4</cp:revision>
  <dcterms:created xsi:type="dcterms:W3CDTF">2022-05-17T08:47:36Z</dcterms:created>
  <dcterms:modified xsi:type="dcterms:W3CDTF">2022-11-05T09:52:26Z</dcterms:modified>
</cp:coreProperties>
</file>